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7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73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yle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AF96E15-0CE0-49CA-8B27-4146CE72FB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32" y="287333"/>
            <a:ext cx="11573197" cy="724247"/>
          </a:xfrm>
          <a:prstGeom prst="rect">
            <a:avLst/>
          </a:prstGeom>
        </p:spPr>
        <p:txBody>
          <a:bodyPr lIns="68501" tIns="34289" rIns="68501" bIns="34289" anchor="ctr"/>
          <a:lstStyle>
            <a:lvl1pPr marL="0" indent="0" algn="ctr">
              <a:buNone/>
              <a:defRPr sz="5467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413172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8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7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9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5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0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8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BFA8-16DB-4DE5-8519-74F8CF3BA3EC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A3BD-1251-4392-900C-430E69B3B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5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3339" y="1295951"/>
            <a:ext cx="11809312" cy="2584313"/>
          </a:xfrm>
          <a:prstGeom prst="rect">
            <a:avLst/>
          </a:prstGeom>
        </p:spPr>
        <p:txBody>
          <a:bodyPr wrap="square" lIns="121109" tIns="60555" rIns="121109" bIns="60555">
            <a:spAutoFit/>
          </a:bodyPr>
          <a:lstStyle/>
          <a:p>
            <a:pPr algn="ctr" defTabSz="1215848">
              <a:defRPr/>
            </a:pPr>
            <a:r>
              <a:rPr lang="th-TH" sz="5333" b="1" kern="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ขอ</a:t>
            </a:r>
            <a:r>
              <a:rPr lang="th-TH" sz="5333" b="1" kern="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อนุมัติปรับปรุงหลักสูตร (ปรับปรุงเล็กน้อย) </a:t>
            </a:r>
          </a:p>
          <a:p>
            <a:pPr algn="ctr" defTabSz="1215848">
              <a:defRPr/>
            </a:pPr>
            <a:r>
              <a:rPr lang="th-TH" sz="5333" b="1" kern="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ระดับปริญญา</a:t>
            </a:r>
            <a:r>
              <a:rPr lang="th-TH" sz="5333" b="1" kern="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ตรี/ระดับ</a:t>
            </a:r>
            <a:r>
              <a:rPr lang="th-TH" sz="5333" b="1" kern="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บัณฑิตศึกษา </a:t>
            </a:r>
          </a:p>
          <a:p>
            <a:pPr algn="ctr" defTabSz="1215848">
              <a:defRPr/>
            </a:pPr>
            <a:r>
              <a:rPr lang="th-TH" sz="5333" b="1" kern="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จำนวน </a:t>
            </a:r>
            <a:r>
              <a:rPr lang="th-TH" sz="5333" b="1" kern="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....... </a:t>
            </a:r>
            <a:r>
              <a:rPr lang="th-TH" sz="5333" b="1" kern="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หลักสูตร </a:t>
            </a:r>
            <a:endParaRPr lang="en-US" sz="5333" b="1" kern="0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5347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7553" y="227683"/>
            <a:ext cx="11905323" cy="1436314"/>
          </a:xfrm>
          <a:prstGeom prst="rect">
            <a:avLst/>
          </a:prstGeom>
          <a:solidFill>
            <a:schemeClr val="bg2"/>
          </a:solidFill>
        </p:spPr>
        <p:txBody>
          <a:bodyPr wrap="square" lIns="121816" tIns="60908" rIns="121816" bIns="60908">
            <a:spAutoFit/>
          </a:bodyPr>
          <a:lstStyle/>
          <a:p>
            <a:pPr algn="ctr">
              <a:defRPr/>
            </a:pPr>
            <a:r>
              <a:rPr lang="th-TH" sz="4267" b="1" kern="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เรื่อง </a:t>
            </a:r>
            <a:r>
              <a:rPr lang="th-TH" sz="4267" b="1" kern="0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ขออนุมัติปรับปรุงหลักสูตร (ปรับปรุงเล็กน้อย) </a:t>
            </a:r>
          </a:p>
          <a:p>
            <a:pPr algn="ctr">
              <a:defRPr/>
            </a:pPr>
            <a:r>
              <a:rPr lang="th-TH" sz="4267" b="1" kern="0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ระดับปริญญา</a:t>
            </a:r>
            <a:r>
              <a:rPr lang="th-TH" sz="4267" b="1" kern="0" spc="-4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ตรี/ระดับ</a:t>
            </a:r>
            <a:r>
              <a:rPr lang="th-TH" sz="4267" b="1" kern="0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บัณฑิตศึกษา จำนวน </a:t>
            </a:r>
            <a:r>
              <a:rPr lang="th-TH" sz="4267" b="1" kern="0" spc="-4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.... </a:t>
            </a:r>
            <a:r>
              <a:rPr lang="th-TH" sz="4267" b="1" kern="0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หลักสูตร </a:t>
            </a:r>
            <a:endParaRPr lang="en-US" sz="4267" b="1" kern="0" spc="-40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355" y="5255802"/>
            <a:ext cx="7296811" cy="943679"/>
          </a:xfrm>
          <a:prstGeom prst="rect">
            <a:avLst/>
          </a:prstGeom>
          <a:noFill/>
        </p:spPr>
        <p:txBody>
          <a:bodyPr wrap="square" lIns="121816" tIns="60908" rIns="121816" bIns="60908" rtlCol="0">
            <a:spAutoFit/>
          </a:bodyPr>
          <a:lstStyle/>
          <a:p>
            <a:pPr defTabSz="1215878">
              <a:defRPr/>
            </a:pPr>
            <a:r>
              <a:rPr lang="th-TH" sz="4400" b="1" dirty="0">
                <a:solidFill>
                  <a:prstClr val="black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ผู้รับผิดชอบ</a:t>
            </a:r>
            <a:r>
              <a:rPr lang="th-TH" sz="5333" b="1" dirty="0">
                <a:solidFill>
                  <a:prstClr val="black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5333" b="1" dirty="0">
                <a:solidFill>
                  <a:prstClr val="black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: </a:t>
            </a:r>
            <a:r>
              <a:rPr lang="th-TH" sz="4400" b="1" dirty="0" smtClean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ระบุคณะวิชา</a:t>
            </a:r>
            <a:endParaRPr lang="th-TH" sz="4400" b="1" dirty="0">
              <a:solidFill>
                <a:srgbClr val="FF00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355" y="2564904"/>
            <a:ext cx="11617291" cy="1477222"/>
          </a:xfrm>
          <a:prstGeom prst="rect">
            <a:avLst/>
          </a:prstGeom>
          <a:noFill/>
        </p:spPr>
        <p:txBody>
          <a:bodyPr wrap="square" lIns="121816" tIns="60908" rIns="121816" bIns="60908" rtlCol="0">
            <a:spAutoFit/>
          </a:bodyPr>
          <a:lstStyle/>
          <a:p>
            <a:pPr defTabSz="913493">
              <a:defRPr/>
            </a:pPr>
            <a:r>
              <a:rPr lang="th-TH" sz="4400" b="1" dirty="0">
                <a:solidFill>
                  <a:prstClr val="black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ผู้นำเสนอ</a:t>
            </a:r>
            <a:r>
              <a:rPr lang="en-US" sz="4400" b="1" dirty="0">
                <a:solidFill>
                  <a:prstClr val="black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   : </a:t>
            </a:r>
            <a:r>
              <a:rPr lang="th-TH" sz="4400" b="1" dirty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4400" b="1" dirty="0" smtClean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(ชื่อ-นามสกุล)</a:t>
            </a:r>
            <a:endParaRPr lang="th-TH" sz="4400" b="1" dirty="0">
              <a:solidFill>
                <a:srgbClr val="FF00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defTabSz="1217082">
              <a:defRPr/>
            </a:pPr>
            <a:r>
              <a:rPr lang="th-TH" sz="4400" b="1" dirty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	 </a:t>
            </a:r>
            <a:r>
              <a:rPr lang="en-US" sz="4400" b="1" dirty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 </a:t>
            </a:r>
            <a:r>
              <a:rPr lang="th-TH" sz="4400" b="1" dirty="0" smtClean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th-TH" sz="3400" b="1" dirty="0" smtClean="0">
                <a:solidFill>
                  <a:srgbClr val="FF0000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ระบุตำแหน่ง คณบดี/รองคณบดีฝ่ายวิชาการ/อาจารย์ผู้รับผิดชอบหลักสูตร)</a:t>
            </a:r>
            <a:endParaRPr lang="en-US" sz="3400" b="1" dirty="0">
              <a:solidFill>
                <a:srgbClr val="FF00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3807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9048328" y="332656"/>
            <a:ext cx="1296144" cy="72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914377" fontAlgn="base">
              <a:spcBef>
                <a:spcPct val="0"/>
              </a:spcBef>
              <a:spcAft>
                <a:spcPct val="0"/>
              </a:spcAft>
            </a:pPr>
            <a:endParaRPr lang="th-TH">
              <a:solidFill>
                <a:srgbClr val="0C2E84"/>
              </a:solidFill>
              <a:latin typeface="Arial" pitchFamily="34" charset="0"/>
            </a:endParaRPr>
          </a:p>
        </p:txBody>
      </p:sp>
      <p:pic>
        <p:nvPicPr>
          <p:cNvPr id="7" name="Picture 5" descr="http://department.utcc.ac.th/survey/images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373" y="282727"/>
            <a:ext cx="2304256" cy="76851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tangle 4"/>
          <p:cNvSpPr/>
          <p:nvPr/>
        </p:nvSpPr>
        <p:spPr>
          <a:xfrm>
            <a:off x="1611923" y="1101194"/>
            <a:ext cx="9476632" cy="58169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defTabSz="914377" fontAlgn="base">
              <a:spcBef>
                <a:spcPts val="600"/>
              </a:spcBef>
              <a:spcAft>
                <a:spcPct val="0"/>
              </a:spcAft>
              <a:tabLst>
                <a:tab pos="720073" algn="l"/>
                <a:tab pos="457189" algn="l"/>
              </a:tabLst>
            </a:pPr>
            <a:r>
              <a:rPr lang="th-TH" sz="54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กบม/สภาวิชาการ/สภามหาวิทยาลัย</a:t>
            </a:r>
            <a:endParaRPr lang="th-TH" sz="5400" b="1" spc="-20" dirty="0">
              <a:solidFill>
                <a:srgbClr val="000000"/>
              </a:solidFill>
              <a:latin typeface="FreesiaUPC" pitchFamily="34" charset="-34"/>
              <a:ea typeface="Cordia New"/>
              <a:cs typeface="FreesiaUPC" pitchFamily="34" charset="-34"/>
            </a:endParaRPr>
          </a:p>
          <a:p>
            <a:pPr algn="ctr" defTabSz="914377" fontAlgn="base">
              <a:spcBef>
                <a:spcPts val="600"/>
              </a:spcBef>
              <a:spcAft>
                <a:spcPct val="0"/>
              </a:spcAft>
              <a:tabLst>
                <a:tab pos="720073" algn="l"/>
                <a:tab pos="457189" algn="l"/>
              </a:tabLst>
            </a:pPr>
            <a:r>
              <a:rPr lang="th-TH" sz="3600" b="1" spc="-20" dirty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ในการประชุมครั้งที่ </a:t>
            </a:r>
            <a:r>
              <a:rPr lang="th-TH" sz="36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..............</a:t>
            </a:r>
            <a:r>
              <a:rPr lang="en-US" sz="36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 </a:t>
            </a:r>
            <a:r>
              <a:rPr lang="th-TH" sz="3600" b="1" spc="-20" dirty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เมื่อวันที่ </a:t>
            </a:r>
            <a:r>
              <a:rPr lang="th-TH" sz="36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....................</a:t>
            </a:r>
            <a:endParaRPr lang="th-TH" sz="3600" b="1" spc="-20" dirty="0">
              <a:solidFill>
                <a:srgbClr val="000000"/>
              </a:solidFill>
              <a:latin typeface="FreesiaUPC" pitchFamily="34" charset="-34"/>
              <a:ea typeface="Cordia New"/>
              <a:cs typeface="FreesiaUPC" pitchFamily="34" charset="-34"/>
            </a:endParaRPr>
          </a:p>
          <a:p>
            <a:pPr algn="ctr" defTabSz="914377" fontAlgn="base">
              <a:spcBef>
                <a:spcPts val="600"/>
              </a:spcBef>
              <a:spcAft>
                <a:spcPct val="0"/>
              </a:spcAft>
              <a:tabLst>
                <a:tab pos="720073" algn="l"/>
                <a:tab pos="457189" algn="l"/>
              </a:tabLst>
              <a:defRPr/>
            </a:pPr>
            <a:r>
              <a:rPr lang="th-TH" sz="3600" b="1" spc="-20" dirty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มีมติเห็นชอบปรับปรุงหลักสูตร (ปรับปรุงเล็กน้อย) ระดับปริญญา</a:t>
            </a:r>
            <a:r>
              <a:rPr lang="th-TH" sz="36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ตรี/ระดับ</a:t>
            </a:r>
            <a:r>
              <a:rPr lang="th-TH" sz="3600" b="1" spc="-20" dirty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บัณฑิตศึกษา จำนวน </a:t>
            </a:r>
            <a:r>
              <a:rPr lang="th-TH" sz="36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........หลักสูตร</a:t>
            </a:r>
            <a:endParaRPr lang="th-TH" sz="3600" b="1" spc="-20" dirty="0">
              <a:solidFill>
                <a:srgbClr val="000000"/>
              </a:solidFill>
              <a:latin typeface="FreesiaUPC" pitchFamily="34" charset="-34"/>
              <a:ea typeface="Cordia New"/>
              <a:cs typeface="FreesiaUPC" pitchFamily="34" charset="-34"/>
            </a:endParaRPr>
          </a:p>
          <a:p>
            <a:pPr algn="ctr" defTabSz="914377" fontAlgn="base">
              <a:spcBef>
                <a:spcPts val="600"/>
              </a:spcBef>
              <a:spcAft>
                <a:spcPct val="0"/>
              </a:spcAft>
              <a:tabLst>
                <a:tab pos="720073" algn="l"/>
                <a:tab pos="457189" algn="l"/>
              </a:tabLst>
            </a:pPr>
            <a:r>
              <a:rPr lang="th-TH" sz="3600" b="1" spc="-20" dirty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ตามที่คณะวิชาเสนอ</a:t>
            </a:r>
          </a:p>
          <a:p>
            <a:pPr algn="ctr" defTabSz="914377" fontAlgn="base">
              <a:spcBef>
                <a:spcPts val="600"/>
              </a:spcBef>
              <a:spcAft>
                <a:spcPct val="0"/>
              </a:spcAft>
              <a:tabLst>
                <a:tab pos="720073" algn="l"/>
                <a:tab pos="457189" algn="l"/>
              </a:tabLst>
            </a:pPr>
            <a:r>
              <a:rPr lang="th-TH" sz="3600" b="1" spc="-20" dirty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และให้นำเสนอ</a:t>
            </a:r>
            <a:r>
              <a:rPr lang="th-TH" sz="36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ขอความเห็นชอบต่อที่ประชุม กบม เสนอสภาวิชาการพิจารณากลั่นกรองและให้ความเห็นชอบ  ก่อนนำเสนอขออนุมัติ</a:t>
            </a:r>
          </a:p>
          <a:p>
            <a:pPr algn="ctr" defTabSz="914377" fontAlgn="base">
              <a:spcBef>
                <a:spcPts val="600"/>
              </a:spcBef>
              <a:spcAft>
                <a:spcPct val="0"/>
              </a:spcAft>
              <a:tabLst>
                <a:tab pos="720073" algn="l"/>
                <a:tab pos="457189" algn="l"/>
              </a:tabLst>
            </a:pPr>
            <a:r>
              <a:rPr lang="th-TH" sz="3600" b="1" spc="-20" dirty="0" smtClean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ต่อ</a:t>
            </a:r>
            <a:r>
              <a:rPr lang="th-TH" sz="3600" b="1" spc="-20" dirty="0">
                <a:solidFill>
                  <a:srgbClr val="000000"/>
                </a:solidFill>
                <a:latin typeface="FreesiaUPC" pitchFamily="34" charset="-34"/>
                <a:ea typeface="Cordia New"/>
                <a:cs typeface="FreesiaUPC" pitchFamily="34" charset="-34"/>
              </a:rPr>
              <a:t>สภามหาวิทยาลัยดังนี้</a:t>
            </a:r>
          </a:p>
          <a:p>
            <a:pPr algn="ctr" defTabSz="914377" fontAlgn="base">
              <a:spcBef>
                <a:spcPts val="600"/>
              </a:spcBef>
              <a:spcAft>
                <a:spcPct val="0"/>
              </a:spcAft>
              <a:tabLst>
                <a:tab pos="720073" algn="l"/>
                <a:tab pos="457189" algn="l"/>
              </a:tabLst>
            </a:pPr>
            <a:endParaRPr lang="th-TH" sz="3600" b="1" dirty="0">
              <a:solidFill>
                <a:srgbClr val="000000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9920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7392144" y="116632"/>
            <a:ext cx="720080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2E84"/>
              </a:solidFill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668503" y="16808"/>
            <a:ext cx="4495800" cy="8919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i="1" dirty="0">
                <a:solidFill>
                  <a:srgbClr val="522438"/>
                </a:solidFill>
                <a:latin typeface="FreesiaUPC" pitchFamily="34" charset="-34"/>
                <a:cs typeface="FreesiaUPC" pitchFamily="34" charset="-34"/>
              </a:rPr>
              <a:t>สรุปสาระสำคัญ  </a:t>
            </a:r>
            <a:endParaRPr lang="en-US" sz="4800" b="1" i="1" dirty="0">
              <a:solidFill>
                <a:srgbClr val="522438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7381" y="975716"/>
            <a:ext cx="10945216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defTabSz="914377"/>
            <a:r>
              <a:rPr lang="th-TH" sz="3200" b="1" dirty="0">
                <a:solidFill>
                  <a:srgbClr val="0C2E84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ขออนุมัติปรับปรุงหลักสูตร (ปรับปรุงเล็กน้อย) </a:t>
            </a:r>
            <a:endParaRPr lang="en-US" sz="3200" b="1" dirty="0">
              <a:solidFill>
                <a:srgbClr val="0C2E84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 defTabSz="914377"/>
            <a:r>
              <a:rPr lang="th-TH" sz="3200" b="1" dirty="0">
                <a:solidFill>
                  <a:srgbClr val="0C2E84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ระดับปริญญาตรีและระดับบัณฑิตศึกษา รวม </a:t>
            </a:r>
            <a:r>
              <a:rPr lang="th-TH" sz="3200" b="1" dirty="0" smtClean="0">
                <a:solidFill>
                  <a:srgbClr val="0C2E84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.............</a:t>
            </a:r>
            <a:r>
              <a:rPr lang="en-US" sz="3200" b="1" dirty="0" smtClean="0">
                <a:solidFill>
                  <a:srgbClr val="0C2E84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th-TH" sz="3200" b="1" dirty="0">
                <a:solidFill>
                  <a:srgbClr val="0C2E84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หลักสูตร</a:t>
            </a:r>
            <a:endParaRPr lang="en-US" sz="3200" b="1" dirty="0">
              <a:solidFill>
                <a:srgbClr val="0C2E84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885968"/>
              </p:ext>
            </p:extLst>
          </p:nvPr>
        </p:nvGraphicFramePr>
        <p:xfrm>
          <a:off x="431371" y="2276872"/>
          <a:ext cx="11041226" cy="3482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40705">
                  <a:extLst>
                    <a:ext uri="{9D8B030D-6E8A-4147-A177-3AD203B41FA5}">
                      <a16:colId xmlns:a16="http://schemas.microsoft.com/office/drawing/2014/main" val="3572647951"/>
                    </a:ext>
                  </a:extLst>
                </a:gridCol>
                <a:gridCol w="3200521">
                  <a:extLst>
                    <a:ext uri="{9D8B030D-6E8A-4147-A177-3AD203B41FA5}">
                      <a16:colId xmlns:a16="http://schemas.microsoft.com/office/drawing/2014/main" val="1220144220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</a:t>
                      </a:r>
                      <a:endParaRPr lang="en-US" sz="32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เหตุผลการปรับปรุงแก้ไข</a:t>
                      </a:r>
                      <a:endParaRPr lang="en-US" sz="32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8528336"/>
                  </a:ext>
                </a:extLst>
              </a:tr>
              <a:tr h="8878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u="sng" dirty="0">
                          <a:solidFill>
                            <a:srgbClr val="FFFF00"/>
                          </a:solidFill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ระดับปริญญาตรี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</a:t>
                      </a:r>
                      <a:r>
                        <a:rPr lang="en-US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</a:t>
                      </a: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หลักสูตร................สาขาวิชา............ </a:t>
                      </a: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หลักสูตรปรับปรุง พ.ศ.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.....(</a:t>
                      </a: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ปรับปรุงเล็กน้อย)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ปรับเพิ่มรายวิชาใหม่ </a:t>
                      </a:r>
                      <a:endParaRPr lang="en-US" sz="240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9290917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3200" u="sng" dirty="0">
                          <a:solidFill>
                            <a:srgbClr val="FFFF00"/>
                          </a:solidFill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ระดับบัณฑิตศึกษา</a:t>
                      </a:r>
                      <a:endParaRPr lang="en-US" sz="3200" dirty="0">
                        <a:solidFill>
                          <a:srgbClr val="FFFF00"/>
                        </a:solidFill>
                        <a:effectLst/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</a:t>
                      </a: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</a:t>
                      </a:r>
                      <a:r>
                        <a:rPr kumimoji="0" lang="th-TH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FreesiaUPC" panose="020B0604020202020204" pitchFamily="34" charset="-34"/>
                          <a:ea typeface="+mn-ea"/>
                          <a:cs typeface="FreesiaUPC" panose="020B0604020202020204" pitchFamily="34" charset="-34"/>
                        </a:rPr>
                        <a:t>หลักสูตร................สาขาวิชา............ หลักสูตรปรับปรุง พ.ศ. .....(ปรับปรุงเล็กน้อย)</a:t>
                      </a: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แก้ไขรายชื่อ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อาจารย์ผู้รับผิดชอบหลักสูตรและ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อาจารย์ประจำหลักสูตร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2186292"/>
                  </a:ext>
                </a:extLst>
              </a:tr>
              <a:tr h="8878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</a:t>
                      </a:r>
                      <a:r>
                        <a:rPr lang="en-US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หลักสูตร................สาขาวิชา............ หลักสูตรปรับปรุง พ.ศ. .....(ปรับปรุงเล็กน้อย)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855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749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7392144" y="116632"/>
            <a:ext cx="720080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914377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C2E84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208235" y="30051"/>
            <a:ext cx="3823725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4800" b="1" i="1" dirty="0">
                <a:solidFill>
                  <a:srgbClr val="522438"/>
                </a:solidFill>
                <a:latin typeface="FreesiaUPC" pitchFamily="34" charset="-34"/>
                <a:cs typeface="FreesiaUPC" pitchFamily="34" charset="-34"/>
              </a:rPr>
              <a:t>สรุปสาระสำคัญ  </a:t>
            </a:r>
            <a:endParaRPr lang="en-US" sz="4800" b="1" i="1" dirty="0">
              <a:solidFill>
                <a:srgbClr val="522438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1371" y="641629"/>
            <a:ext cx="5664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 defTabSz="914377">
              <a:defRPr/>
            </a:pPr>
            <a:r>
              <a:rPr lang="th-TH" sz="3200" b="1" spc="-51" dirty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1</a:t>
            </a:r>
            <a:r>
              <a:rPr lang="en-US" sz="3200" b="1" spc="-51" dirty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.</a:t>
            </a:r>
            <a:r>
              <a:rPr lang="th-TH" sz="3200" b="1" spc="-51" dirty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ระดับปริญญาตรี  จำนวน 1 หลักสูตร</a:t>
            </a:r>
            <a:endParaRPr lang="en-US" sz="3200" b="1" dirty="0">
              <a:solidFill>
                <a:srgbClr val="0C2E84"/>
              </a:solidFill>
              <a:highlight>
                <a:srgbClr val="C0C0C0"/>
              </a:highlight>
              <a:latin typeface="FreesiaUPC" panose="020B0604020202020204" pitchFamily="34" charset="-34"/>
              <a:ea typeface="Cordia New" panose="020B03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58846" y="1377011"/>
            <a:ext cx="1063464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defTabSz="914377" eaLnBrk="0" fontAlgn="base" hangingPunct="0">
              <a:spcBef>
                <a:spcPct val="0"/>
              </a:spcBef>
              <a:spcAft>
                <a:spcPct val="0"/>
              </a:spcAft>
              <a:buAutoNum type="arabicParenBoth"/>
              <a:defRPr/>
            </a:pP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หลักสูตร</a:t>
            </a:r>
            <a:r>
              <a:rPr lang="th-TH" altLang="en-US" sz="32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................สาขาวิชา............ หลักสูตรปรับปรุง พ.ศ. .....(ปรับปรุงเล็กน้อย</a:t>
            </a: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)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ปรับรายวิชากลุ่มวิชาเลือก/เลือกเสรี</a:t>
            </a:r>
            <a:endParaRPr lang="th-TH" altLang="en-US" sz="3200" b="1" dirty="0">
              <a:solidFill>
                <a:srgbClr val="FF0000"/>
              </a:solidFill>
              <a:latin typeface="FreesiaUPC" panose="020B0604020202020204" pitchFamily="34" charset="-34"/>
              <a:ea typeface="Cordia New" panose="020B0304020202020204" pitchFamily="34" charset="-34"/>
              <a:cs typeface="FreesiaUPC" panose="020B0604020202020204" pitchFamily="34" charset="-34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-ปรับ</a:t>
            </a:r>
            <a:r>
              <a:rPr lang="th-TH" altLang="en-US" sz="32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ชื่อกลุ่มวิชาเอกเลือก </a:t>
            </a:r>
            <a:endParaRPr lang="th-TH" altLang="en-US" sz="3200" b="1" dirty="0" smtClean="0">
              <a:solidFill>
                <a:srgbClr val="FF0000"/>
              </a:solidFill>
              <a:latin typeface="FreesiaUPC" panose="020B0604020202020204" pitchFamily="34" charset="-34"/>
              <a:ea typeface="Cordia New" panose="020B0304020202020204" pitchFamily="34" charset="-34"/>
              <a:cs typeface="FreesiaUPC" panose="020B0604020202020204" pitchFamily="34" charset="-34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2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-</a:t>
            </a: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ปรับ</a:t>
            </a:r>
            <a:r>
              <a:rPr lang="th-TH" altLang="en-US" sz="32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ชื่อ</a:t>
            </a: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วิชา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2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-</a:t>
            </a: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คำอธิบายรายวิชา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th-TH" altLang="en-US" sz="32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-เพิ่ม</a:t>
            </a:r>
            <a:r>
              <a:rPr lang="th-TH" altLang="en-US" sz="32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วิชา</a:t>
            </a: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altLang="en-US" sz="3200" b="1" dirty="0" smtClean="0">
              <a:solidFill>
                <a:srgbClr val="FF0000"/>
              </a:solidFill>
              <a:latin typeface="FreesiaUPC" panose="020B0604020202020204" pitchFamily="34" charset="-34"/>
              <a:ea typeface="Cordia New" panose="020B0304020202020204" pitchFamily="34" charset="-34"/>
              <a:cs typeface="FreesiaUPC" panose="020B0604020202020204" pitchFamily="34" charset="-34"/>
            </a:endParaRPr>
          </a:p>
          <a:p>
            <a:pPr defTabSz="914377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th-TH" altLang="en-US" sz="3200" b="1" dirty="0" smtClean="0">
              <a:solidFill>
                <a:srgbClr val="FF0000"/>
              </a:solidFill>
              <a:latin typeface="FreesiaUPC" panose="020B0604020202020204" pitchFamily="34" charset="-34"/>
              <a:ea typeface="Cordia New" panose="020B03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220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7392144" y="116632"/>
            <a:ext cx="720080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defTabSz="914377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C2E84"/>
              </a:solidFill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420535" y="135688"/>
            <a:ext cx="4495800" cy="79208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th-TH" sz="4800" b="1" i="1" dirty="0">
                <a:solidFill>
                  <a:srgbClr val="522438"/>
                </a:solidFill>
                <a:latin typeface="FreesiaUPC" pitchFamily="34" charset="-34"/>
                <a:cs typeface="FreesiaUPC" pitchFamily="34" charset="-34"/>
              </a:rPr>
              <a:t>สรุปสาระสำคัญ  </a:t>
            </a:r>
            <a:endParaRPr lang="en-US" sz="4800" b="1" i="1" dirty="0">
              <a:solidFill>
                <a:srgbClr val="522438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7379" y="445046"/>
            <a:ext cx="54739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th-TH" sz="3200" b="1" spc="-31" dirty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2</a:t>
            </a:r>
            <a:r>
              <a:rPr lang="en-US" sz="3200" b="1" spc="-31" dirty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.</a:t>
            </a:r>
            <a:r>
              <a:rPr lang="th-TH" sz="3200" b="1" spc="-31" dirty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 ระดับบัณฑิตศึกษา จำนวน </a:t>
            </a:r>
            <a:r>
              <a:rPr lang="th-TH" sz="3200" b="1" spc="-31" dirty="0" smtClean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........ </a:t>
            </a:r>
            <a:r>
              <a:rPr lang="th-TH" sz="3200" b="1" spc="-31" dirty="0">
                <a:solidFill>
                  <a:srgbClr val="0C2E84"/>
                </a:solidFill>
                <a:highlight>
                  <a:srgbClr val="C0C0C0"/>
                </a:highlight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หลักสูตร</a:t>
            </a:r>
            <a:endParaRPr lang="en-US" sz="3200" dirty="0">
              <a:solidFill>
                <a:srgbClr val="0C2E84"/>
              </a:solidFill>
              <a:highlight>
                <a:srgbClr val="C0C0C0"/>
              </a:highlight>
              <a:latin typeface="FreesiaUPC" panose="020B0604020202020204" pitchFamily="34" charset="-34"/>
              <a:ea typeface="Cordia New" panose="020B0304020202020204" pitchFamily="34" charset="-34"/>
              <a:cs typeface="FreesiaUPC" panose="020B0604020202020204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03418"/>
              </p:ext>
            </p:extLst>
          </p:nvPr>
        </p:nvGraphicFramePr>
        <p:xfrm>
          <a:off x="546047" y="1446609"/>
          <a:ext cx="10753194" cy="2194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2164">
                  <a:extLst>
                    <a:ext uri="{9D8B030D-6E8A-4147-A177-3AD203B41FA5}">
                      <a16:colId xmlns:a16="http://schemas.microsoft.com/office/drawing/2014/main" val="2934036682"/>
                    </a:ext>
                  </a:extLst>
                </a:gridCol>
                <a:gridCol w="4340745">
                  <a:extLst>
                    <a:ext uri="{9D8B030D-6E8A-4147-A177-3AD203B41FA5}">
                      <a16:colId xmlns:a16="http://schemas.microsoft.com/office/drawing/2014/main" val="1723991580"/>
                    </a:ext>
                  </a:extLst>
                </a:gridCol>
                <a:gridCol w="1680285">
                  <a:extLst>
                    <a:ext uri="{9D8B030D-6E8A-4147-A177-3AD203B41FA5}">
                      <a16:colId xmlns:a16="http://schemas.microsoft.com/office/drawing/2014/main" val="2824581411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อาจารย์ผู้รับผิดชอบหลักสูตร </a:t>
                      </a:r>
                      <a:b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</a:b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หลักสูตรใหม่ พ.ศ.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........</a:t>
                      </a:r>
                      <a:r>
                        <a:rPr lang="th-TH" sz="2400" baseline="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 หรือ</a:t>
                      </a:r>
                      <a:endParaRPr lang="th-TH" sz="2400" dirty="0" smtClean="0">
                        <a:effectLst/>
                        <a:latin typeface="FreesiaUPC" panose="020B0604020202020204" pitchFamily="34" charset="-34"/>
                        <a:cs typeface="FreesiaUPC" panose="020B0604020202020204" pitchFamily="34" charset="-34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หลักสูตรปรับปรุง พ.ศ......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อาจารย์ผู้รับผิดชอบหลักสูตร </a:t>
                      </a:r>
                      <a:b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</a:b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หลักสูตรใหม่ พ.ศ. 2564 </a:t>
                      </a:r>
                      <a:b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</a:b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(ปรับปรุงเล็กน้อย)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หมายเหตุ</a:t>
                      </a:r>
                      <a:endParaRPr lang="en-US" sz="240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088733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1) รองศาสตราจารย์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1) รองศาสตราจารย์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คงเดิม</a:t>
                      </a:r>
                      <a:endParaRPr lang="en-US" sz="240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423021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2) ผู้ช่วยศาสตราจารย์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2) ผู้ช่วยศาสตราจารย์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คงเดิม</a:t>
                      </a:r>
                      <a:endParaRPr lang="en-US" sz="240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19699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3) อาจารย์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................................................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3) อาจารย์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................................................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คงเดิม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142263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27379" y="3813044"/>
          <a:ext cx="10753196" cy="2746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2163">
                  <a:extLst>
                    <a:ext uri="{9D8B030D-6E8A-4147-A177-3AD203B41FA5}">
                      <a16:colId xmlns:a16="http://schemas.microsoft.com/office/drawing/2014/main" val="549113493"/>
                    </a:ext>
                  </a:extLst>
                </a:gridCol>
                <a:gridCol w="4329552">
                  <a:extLst>
                    <a:ext uri="{9D8B030D-6E8A-4147-A177-3AD203B41FA5}">
                      <a16:colId xmlns:a16="http://schemas.microsoft.com/office/drawing/2014/main" val="4010979031"/>
                    </a:ext>
                  </a:extLst>
                </a:gridCol>
                <a:gridCol w="1691481">
                  <a:extLst>
                    <a:ext uri="{9D8B030D-6E8A-4147-A177-3AD203B41FA5}">
                      <a16:colId xmlns:a16="http://schemas.microsoft.com/office/drawing/2014/main" val="1404615037"/>
                    </a:ext>
                  </a:extLst>
                </a:gridCol>
              </a:tblGrid>
              <a:tr h="1097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อาจารย์ประจำหลักสูตร </a:t>
                      </a:r>
                      <a:b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</a:b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หลักสูตรใหม่ พ.ศ. 2564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อาจารย์ประจำหลักสูตร </a:t>
                      </a:r>
                      <a:b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</a:b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หลักสูตรใหม่ พ.ศ. 2564 </a:t>
                      </a:r>
                      <a:b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</a:b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(ปรับปรุงเล็กน้อย)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หมายเหตุ</a:t>
                      </a:r>
                      <a:endParaRPr lang="en-US" sz="240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79412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1) รองศาสตราจารย์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1) รองศาสตราจารย์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คงเดิม</a:t>
                      </a:r>
                      <a:endParaRPr lang="en-US" sz="240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4785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2) ผู้ช่วยศาสตราจารย์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2) ผู้ช่วยศาสตราจารย์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คงเดิม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488636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3) อาจารย์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................................................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3) อาจารย์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................................................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คงเดิม</a:t>
                      </a:r>
                      <a:endParaRPr lang="en-US" sz="240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7795667"/>
                  </a:ext>
                </a:extLst>
              </a:tr>
              <a:tr h="551761"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1) รองศาสตราจารย์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thaiDi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1) รองศาสตราจารย์ </a:t>
                      </a:r>
                      <a:r>
                        <a:rPr lang="th-TH" sz="2400" dirty="0" smtClean="0"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ดร. ........................</a:t>
                      </a:r>
                      <a:endParaRPr lang="en-US" sz="2400" dirty="0"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FF0000"/>
                          </a:solidFill>
                          <a:effectLst/>
                          <a:latin typeface="FreesiaUPC" panose="020B0604020202020204" pitchFamily="34" charset="-34"/>
                          <a:cs typeface="FreesiaUPC" panose="020B0604020202020204" pitchFamily="34" charset="-34"/>
                        </a:rPr>
                        <a:t>เปลี่ยนแปลง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FreesiaUPC" panose="020B0604020202020204" pitchFamily="34" charset="-34"/>
                        <a:ea typeface="Cordia New" panose="020B0304020202020204" pitchFamily="34" charset="-34"/>
                        <a:cs typeface="FreesiaUPC" panose="020B06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6968004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39349" y="946833"/>
            <a:ext cx="11521280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/>
            <a:r>
              <a:rPr lang="th-TH" altLang="en-US" sz="24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(1) </a:t>
            </a:r>
            <a:r>
              <a:rPr lang="th-TH" altLang="en-US" sz="24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หลักสูตร..................... สาขาวิชา........................  </a:t>
            </a:r>
            <a:r>
              <a:rPr lang="th-TH" altLang="en-US" sz="24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หลักสูตร</a:t>
            </a:r>
            <a:r>
              <a:rPr lang="th-TH" altLang="en-US" sz="24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ใหม่/หลักสูตรปรับปรุง </a:t>
            </a:r>
            <a:r>
              <a:rPr lang="th-TH" altLang="en-US" sz="24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พ.ศ. </a:t>
            </a:r>
            <a:r>
              <a:rPr lang="th-TH" altLang="en-US" sz="2400" b="1" dirty="0" smtClean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............. </a:t>
            </a:r>
            <a:r>
              <a:rPr lang="th-TH" altLang="en-US" sz="2400" b="1" dirty="0">
                <a:solidFill>
                  <a:srgbClr val="FF0000"/>
                </a:solidFill>
                <a:latin typeface="FreesiaUPC" panose="020B0604020202020204" pitchFamily="34" charset="-34"/>
                <a:ea typeface="Cordia New" panose="020B0304020202020204" pitchFamily="34" charset="-34"/>
                <a:cs typeface="FreesiaUPC" panose="020B0604020202020204" pitchFamily="34" charset="-34"/>
              </a:rPr>
              <a:t>(ปรับปรุงเล็กน้อย)</a:t>
            </a:r>
            <a:endParaRPr lang="en-US" altLang="en-US" sz="2400" b="1" dirty="0">
              <a:solidFill>
                <a:srgbClr val="FF0000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1703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030" y="1700809"/>
            <a:ext cx="113779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	</a:t>
            </a:r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การอนุมัติหลักสูตรและการปรับปรุงหลักสูตรตามหลักเกณฑ์ที่คณะกรรมการกำหนด เป็นอำนาจของสภามหาวิทยาลัย ตามมาตรา 34 (6) แห่งพระราชบัญญัติสถาบันอุดมศึกษาเอกชน </a:t>
            </a:r>
            <a:r>
              <a:rPr lang="en-US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         </a:t>
            </a:r>
            <a:r>
              <a:rPr lang="th-TH" sz="3200" dirty="0">
                <a:latin typeface="FreesiaUPC" panose="020B0604020202020204" pitchFamily="34" charset="-34"/>
                <a:cs typeface="FreesiaUPC" panose="020B0604020202020204" pitchFamily="34" charset="-34"/>
              </a:rPr>
              <a:t>พ.ศ. 2546 และแก้ไขเพิ่มเติม (ฉบับที่ 2) พ.ศ. 2550</a:t>
            </a:r>
            <a:endParaRPr lang="en-US" sz="3200" dirty="0"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59429" y="68627"/>
            <a:ext cx="10369152" cy="864096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 defTabSz="1217820" latinLnBrk="1">
              <a:defRPr/>
            </a:pPr>
            <a:r>
              <a:rPr lang="th-TH" sz="4800" b="1" dirty="0">
                <a:solidFill>
                  <a:prstClr val="black"/>
                </a:solidFill>
                <a:latin typeface="FreesiaUPC" panose="020B0604020202020204" pitchFamily="34" charset="-34"/>
                <a:cs typeface="FreesiaUPC" panose="020B0604020202020204" pitchFamily="34" charset="-34"/>
              </a:rPr>
              <a:t>ระเบียบ /ประกาศ หรือมติที่เกี่ยวข้อง</a:t>
            </a:r>
            <a:endParaRPr lang="en-US" sz="4800" b="1" dirty="0">
              <a:solidFill>
                <a:prstClr val="black"/>
              </a:solidFill>
              <a:latin typeface="FreesiaUPC" panose="020B0604020202020204" pitchFamily="34" charset="-34"/>
              <a:cs typeface="Frees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1496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68711" y="14005"/>
            <a:ext cx="11323300" cy="1869699"/>
          </a:xfrm>
          <a:prstGeom prst="rect">
            <a:avLst/>
          </a:prstGeom>
        </p:spPr>
        <p:txBody>
          <a:bodyPr lIns="121779" tIns="60889" rIns="121779" bIns="60889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218240">
              <a:defRPr/>
            </a:pPr>
            <a:r>
              <a:rPr lang="th-TH" sz="6400" b="1" i="1" dirty="0">
                <a:ln w="11430"/>
                <a:solidFill>
                  <a:prstClr val="black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esiaUPC" panose="020B0604020202020204" pitchFamily="34" charset="-34"/>
                <a:cs typeface="FreesiaUPC" panose="020B0604020202020204" pitchFamily="34" charset="-34"/>
              </a:rPr>
              <a:t>ประเด็นเสนอเพื่อพิจารณา</a:t>
            </a:r>
          </a:p>
        </p:txBody>
      </p:sp>
      <p:sp>
        <p:nvSpPr>
          <p:cNvPr id="7" name="Rectangle 6"/>
          <p:cNvSpPr/>
          <p:nvPr/>
        </p:nvSpPr>
        <p:spPr>
          <a:xfrm>
            <a:off x="308390" y="1430327"/>
            <a:ext cx="11569849" cy="4144133"/>
          </a:xfrm>
          <a:prstGeom prst="rect">
            <a:avLst/>
          </a:prstGeom>
        </p:spPr>
        <p:txBody>
          <a:bodyPr wrap="square" lIns="121779" tIns="60889" rIns="121779" bIns="60889">
            <a:spAutoFit/>
          </a:bodyPr>
          <a:lstStyle/>
          <a:p>
            <a: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	</a:t>
            </a:r>
            <a:r>
              <a:rPr lang="th-TH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โปรดพิจารณาอนุมัติหลักสูตร</a:t>
            </a:r>
            <a: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(</a:t>
            </a:r>
            <a:r>
              <a:rPr lang="th-TH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ปรับปรุงเล็กน้อย) ระดับปริญญาตรีและ</a:t>
            </a:r>
            <a:br>
              <a:rPr lang="th-TH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th-TH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ระดับบัณฑิตศึกษา</a:t>
            </a:r>
            <a: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th-TH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จำนวน </a:t>
            </a:r>
            <a:r>
              <a:rPr lang="th-TH" sz="3733" b="1" spc="-4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.... </a:t>
            </a:r>
            <a:r>
              <a:rPr lang="th-TH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หลักสูตร ดังนี้</a:t>
            </a:r>
            <a:endParaRPr lang="en-US" sz="3733" b="1" spc="-40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  <a:p>
            <a:endParaRPr lang="en-US" sz="3733" b="1" spc="-40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  <a:p>
            <a:pPr lvl="0"/>
            <a: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	1. </a:t>
            </a:r>
            <a:r>
              <a:rPr lang="th-TH" sz="3733" b="1" spc="-4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หลักสูตร......................................</a:t>
            </a:r>
            <a: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/>
            </a:r>
            <a:b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</a:br>
            <a: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	2. </a:t>
            </a:r>
            <a:r>
              <a:rPr lang="th-TH" sz="3733" b="1" spc="-40" dirty="0" smtClean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หลักสูตร...................................</a:t>
            </a:r>
            <a:endParaRPr lang="en-US" sz="3733" b="1" spc="-40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  <a:p>
            <a:pPr lvl="0"/>
            <a: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  <a:t>	</a:t>
            </a:r>
            <a:br>
              <a:rPr lang="en-US" sz="3733" b="1" spc="-40" dirty="0">
                <a:solidFill>
                  <a:srgbClr val="0000FF"/>
                </a:solidFill>
                <a:latin typeface="FreesiaUPC" pitchFamily="34" charset="-34"/>
                <a:cs typeface="FreesiaUPC" pitchFamily="34" charset="-34"/>
              </a:rPr>
            </a:br>
            <a:endParaRPr lang="en-US" sz="3733" b="1" spc="-40" dirty="0">
              <a:solidFill>
                <a:srgbClr val="0000FF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68314074-F6DB-49A6-9B3B-E2199791E55F}"/>
              </a:ext>
            </a:extLst>
          </p:cNvPr>
          <p:cNvSpPr/>
          <p:nvPr/>
        </p:nvSpPr>
        <p:spPr>
          <a:xfrm>
            <a:off x="41237" y="1093804"/>
            <a:ext cx="12104159" cy="5644277"/>
          </a:xfrm>
          <a:prstGeom prst="frame">
            <a:avLst>
              <a:gd name="adj1" fmla="val 23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35" tIns="45719" rIns="91335" bIns="45719" rtlCol="0" anchor="ctr"/>
          <a:lstStyle/>
          <a:p>
            <a:pPr algn="ctr" defTabSz="913040"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21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370</Words>
  <Application>Microsoft Office PowerPoint</Application>
  <PresentationFormat>Widescreen</PresentationFormat>
  <Paragraphs>76</Paragraphs>
  <Slides>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맑은 고딕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Prapadsorn Watson</dc:creator>
  <cp:lastModifiedBy>Prapadsorn Watson</cp:lastModifiedBy>
  <cp:revision>4</cp:revision>
  <dcterms:created xsi:type="dcterms:W3CDTF">2022-07-05T07:03:41Z</dcterms:created>
  <dcterms:modified xsi:type="dcterms:W3CDTF">2022-07-05T07:32:30Z</dcterms:modified>
</cp:coreProperties>
</file>